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8" r:id="rId4"/>
    <p:sldId id="275" r:id="rId5"/>
    <p:sldId id="258" r:id="rId6"/>
    <p:sldId id="259" r:id="rId7"/>
    <p:sldId id="260" r:id="rId8"/>
    <p:sldId id="274" r:id="rId9"/>
    <p:sldId id="265" r:id="rId10"/>
    <p:sldId id="266" r:id="rId11"/>
    <p:sldId id="261" r:id="rId12"/>
    <p:sldId id="262" r:id="rId13"/>
    <p:sldId id="263" r:id="rId14"/>
    <p:sldId id="264" r:id="rId15"/>
    <p:sldId id="267" r:id="rId16"/>
    <p:sldId id="270" r:id="rId17"/>
    <p:sldId id="272" r:id="rId18"/>
    <p:sldId id="269" r:id="rId19"/>
    <p:sldId id="271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https://www.simple-talk.com/sql/learn-sql-server/sql-server-index-basics/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p. 157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</a:t>
            </a:r>
            <a:r>
              <a:rPr lang="cs-CZ" sz="1600" dirty="0"/>
              <a:t>6</a:t>
            </a:r>
            <a:r>
              <a:rPr lang="cs-CZ" sz="1600" dirty="0" smtClean="0"/>
              <a:t> </a:t>
            </a:r>
            <a:r>
              <a:rPr lang="cs-CZ" sz="1600" smtClean="0"/>
              <a:t>– Indexy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indexu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Server se rozhoduje, zda využije index pouze podle prvního sloupce v indexu!</a:t>
            </a:r>
          </a:p>
          <a:p>
            <a:r>
              <a:rPr lang="cs-CZ" dirty="0" smtClean="0"/>
              <a:t>Příklad: index definovaný na </a:t>
            </a:r>
            <a:r>
              <a:rPr lang="cs-CZ" dirty="0" err="1" smtClean="0"/>
              <a:t>FirstName</a:t>
            </a:r>
            <a:r>
              <a:rPr lang="cs-CZ" dirty="0" smtClean="0"/>
              <a:t>, </a:t>
            </a:r>
            <a:r>
              <a:rPr lang="cs-CZ" dirty="0" err="1" smtClean="0"/>
              <a:t>LastName</a:t>
            </a:r>
            <a:r>
              <a:rPr lang="cs-CZ" dirty="0" smtClean="0"/>
              <a:t> a dotaz nad </a:t>
            </a:r>
            <a:r>
              <a:rPr lang="cs-CZ" dirty="0" err="1" smtClean="0"/>
              <a:t>LastName</a:t>
            </a:r>
            <a:r>
              <a:rPr lang="cs-CZ" dirty="0" smtClean="0"/>
              <a:t> -&gt; tento index nebude použit!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PAD_INDEX – on/</a:t>
            </a:r>
            <a:r>
              <a:rPr lang="cs-CZ" dirty="0" err="1" smtClean="0"/>
              <a:t>off</a:t>
            </a:r>
            <a:endParaRPr lang="cs-CZ" dirty="0" smtClean="0"/>
          </a:p>
          <a:p>
            <a:r>
              <a:rPr lang="cs-CZ" dirty="0" smtClean="0"/>
              <a:t>FILLFACTOR – 0-100% -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full</a:t>
            </a:r>
            <a:r>
              <a:rPr lang="cs-CZ" dirty="0" smtClean="0"/>
              <a:t>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r>
              <a:rPr lang="cs-CZ" dirty="0" smtClean="0"/>
              <a:t>SORT_IN_TEMPDB – default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endParaRPr lang="cs-CZ" dirty="0" smtClean="0"/>
          </a:p>
          <a:p>
            <a:r>
              <a:rPr lang="cs-CZ" dirty="0" smtClean="0"/>
              <a:t>IGNORE_DUP_KEY</a:t>
            </a:r>
          </a:p>
          <a:p>
            <a:r>
              <a:rPr lang="cs-CZ" dirty="0" smtClean="0"/>
              <a:t>STATISTICS_NORECOMPUTE</a:t>
            </a:r>
          </a:p>
          <a:p>
            <a:r>
              <a:rPr lang="cs-CZ" dirty="0" smtClean="0"/>
              <a:t>DROP EXISTING</a:t>
            </a:r>
          </a:p>
          <a:p>
            <a:r>
              <a:rPr lang="cs-CZ" dirty="0" smtClean="0"/>
              <a:t>ONLINE</a:t>
            </a:r>
          </a:p>
          <a:p>
            <a:r>
              <a:rPr lang="cs-CZ" dirty="0" smtClean="0"/>
              <a:t>ALLOW_ROW_LOCKS</a:t>
            </a:r>
          </a:p>
          <a:p>
            <a:r>
              <a:rPr lang="cs-CZ" dirty="0" smtClean="0"/>
              <a:t>ALLOW_PAGE_LOCKS</a:t>
            </a:r>
          </a:p>
          <a:p>
            <a:r>
              <a:rPr lang="cs-CZ" dirty="0" smtClean="0"/>
              <a:t>MAXDOP – maximální stupeň paralelismu, max. 64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Disabling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ALTER INDEX </a:t>
            </a:r>
            <a:r>
              <a:rPr lang="cs-CZ" dirty="0" err="1" smtClean="0"/>
              <a:t>index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ON </a:t>
            </a:r>
            <a:r>
              <a:rPr lang="cs-CZ" dirty="0" err="1" smtClean="0"/>
              <a:t>object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DISABLE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Administrace indexů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Opravdu potřebujete více než 5 indexů na jedné tabulce?</a:t>
            </a:r>
          </a:p>
          <a:p>
            <a:r>
              <a:rPr lang="cs-CZ" dirty="0" smtClean="0"/>
              <a:t>Jestliže na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indexu už není místo pro nový zápis -&gt; </a:t>
            </a:r>
            <a:r>
              <a:rPr lang="cs-CZ" dirty="0" err="1" smtClean="0"/>
              <a:t>page</a:t>
            </a:r>
            <a:r>
              <a:rPr lang="cs-CZ" dirty="0" smtClean="0"/>
              <a:t> split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Všechny tabulky by měly mít primární klíč</a:t>
            </a:r>
          </a:p>
          <a:p>
            <a:r>
              <a:rPr lang="cs-CZ" dirty="0" smtClean="0"/>
              <a:t>Všechny tabulky by měly mít cluster index</a:t>
            </a:r>
          </a:p>
          <a:p>
            <a:r>
              <a:rPr lang="cs-CZ" dirty="0" smtClean="0"/>
              <a:t>Je třeba odhalit dotazy, které jsou pomalé a pro ně vytvořit non-</a:t>
            </a:r>
            <a:r>
              <a:rPr lang="cs-CZ" dirty="0" err="1" smtClean="0"/>
              <a:t>clustered</a:t>
            </a:r>
            <a:r>
              <a:rPr lang="cs-CZ" dirty="0" smtClean="0"/>
              <a:t> indexy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Fragmentace indexu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Insert, update, </a:t>
            </a:r>
            <a:r>
              <a:rPr lang="cs-CZ" dirty="0" err="1" smtClean="0"/>
              <a:t>delete</a:t>
            </a:r>
            <a:endParaRPr lang="cs-CZ" dirty="0" smtClean="0"/>
          </a:p>
          <a:p>
            <a:r>
              <a:rPr lang="cs-CZ" dirty="0" smtClean="0"/>
              <a:t>SQL Server 2005 – 8 KB jedna index stránka</a:t>
            </a:r>
          </a:p>
          <a:p>
            <a:r>
              <a:rPr lang="cs-CZ" b="1" dirty="0" smtClean="0"/>
              <a:t>Fill </a:t>
            </a:r>
            <a:r>
              <a:rPr lang="cs-CZ" b="1" dirty="0" err="1" smtClean="0"/>
              <a:t>factor</a:t>
            </a:r>
            <a:r>
              <a:rPr lang="cs-CZ" dirty="0" smtClean="0"/>
              <a:t> – na kolik je datová stránka na úrovni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při vytvoření zaplněna (v %)</a:t>
            </a:r>
            <a:endParaRPr lang="cs-CZ" b="1" dirty="0" smtClean="0"/>
          </a:p>
          <a:p>
            <a:r>
              <a:rPr lang="cs-CZ" dirty="0" smtClean="0"/>
              <a:t>100 % </a:t>
            </a:r>
            <a:r>
              <a:rPr lang="cs-CZ" dirty="0" err="1" smtClean="0"/>
              <a:t>fill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– není rezerva</a:t>
            </a:r>
          </a:p>
          <a:p>
            <a:r>
              <a:rPr lang="cs-CZ" dirty="0" smtClean="0"/>
              <a:t>MSSQL </a:t>
            </a:r>
            <a:r>
              <a:rPr lang="cs-CZ" dirty="0" err="1" smtClean="0"/>
              <a:t>Book</a:t>
            </a:r>
            <a:r>
              <a:rPr lang="cs-CZ" dirty="0" smtClean="0"/>
              <a:t> Online „</a:t>
            </a:r>
            <a:r>
              <a:rPr lang="en-US" dirty="0" smtClean="0"/>
              <a:t>  a fill factor value of 50 can cause database read performance to decrease by two times.</a:t>
            </a:r>
            <a:r>
              <a:rPr lang="cs-CZ" dirty="0" smtClean="0"/>
              <a:t>“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Nalezení hodnoty Fill </a:t>
            </a:r>
            <a:r>
              <a:rPr lang="cs-CZ" dirty="0" err="1" smtClean="0"/>
              <a:t>Factor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Sys.indexes</a:t>
            </a:r>
            <a:endParaRPr lang="cs-CZ" dirty="0" smtClean="0"/>
          </a:p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fragmentation</a:t>
            </a:r>
            <a:r>
              <a:rPr lang="cs-CZ" dirty="0" smtClean="0"/>
              <a:t> –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index </a:t>
            </a:r>
            <a:r>
              <a:rPr lang="cs-CZ" dirty="0" err="1" smtClean="0"/>
              <a:t>pages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 smtClean="0"/>
          </a:p>
          <a:p>
            <a:r>
              <a:rPr lang="cs-CZ" dirty="0" smtClean="0"/>
              <a:t>U statických systémů (převaha READ) může být </a:t>
            </a:r>
            <a:r>
              <a:rPr lang="cs-CZ" dirty="0" err="1" smtClean="0"/>
              <a:t>fill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100%</a:t>
            </a:r>
          </a:p>
          <a:p>
            <a:r>
              <a:rPr lang="cs-CZ" dirty="0" smtClean="0"/>
              <a:t>U systémů s převahou zápisu (UPDATE) – 70-90%</a:t>
            </a:r>
          </a:p>
          <a:p>
            <a:r>
              <a:rPr lang="cs-CZ" dirty="0" smtClean="0"/>
              <a:t>Tabulky s cluster indexem na </a:t>
            </a:r>
            <a:r>
              <a:rPr lang="cs-CZ" dirty="0" err="1" smtClean="0"/>
              <a:t>indetity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– 100 %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fragmentace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DBCC SHOWCONTIG</a:t>
            </a:r>
          </a:p>
          <a:p>
            <a:r>
              <a:rPr lang="cs-CZ" dirty="0" smtClean="0"/>
              <a:t>Funkce </a:t>
            </a:r>
            <a:r>
              <a:rPr lang="cs-CZ" dirty="0" err="1" smtClean="0"/>
              <a:t>sys.dm</a:t>
            </a:r>
            <a:r>
              <a:rPr lang="cs-CZ" dirty="0" smtClean="0"/>
              <a:t>_</a:t>
            </a:r>
            <a:r>
              <a:rPr lang="cs-CZ" dirty="0" err="1" smtClean="0"/>
              <a:t>db</a:t>
            </a:r>
            <a:r>
              <a:rPr lang="cs-CZ" dirty="0" smtClean="0"/>
              <a:t>_index_</a:t>
            </a:r>
            <a:r>
              <a:rPr lang="cs-CZ" dirty="0" err="1" smtClean="0"/>
              <a:t>physical</a:t>
            </a:r>
            <a:r>
              <a:rPr lang="cs-CZ" dirty="0" smtClean="0"/>
              <a:t>_</a:t>
            </a:r>
            <a:r>
              <a:rPr lang="cs-CZ" dirty="0" err="1" smtClean="0"/>
              <a:t>stats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Reorganize</a:t>
            </a:r>
            <a:r>
              <a:rPr lang="cs-CZ" dirty="0" smtClean="0"/>
              <a:t> a </a:t>
            </a:r>
            <a:r>
              <a:rPr lang="cs-CZ" dirty="0" err="1" smtClean="0"/>
              <a:t>Rebuild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Rebuild :</a:t>
            </a:r>
            <a:br>
              <a:rPr lang="en-US" dirty="0" smtClean="0"/>
            </a:br>
            <a:r>
              <a:rPr lang="en-US" dirty="0" smtClean="0"/>
              <a:t>ALTER INDEX [</a:t>
            </a:r>
            <a:r>
              <a:rPr lang="en-US" dirty="0" err="1" smtClean="0"/>
              <a:t>IndexName</a:t>
            </a:r>
            <a:r>
              <a:rPr lang="en-US" dirty="0" smtClean="0"/>
              <a:t>] ON [</a:t>
            </a:r>
            <a:r>
              <a:rPr lang="en-US" dirty="0" err="1" smtClean="0"/>
              <a:t>SchemaName</a:t>
            </a:r>
            <a:r>
              <a:rPr lang="en-US" dirty="0" smtClean="0"/>
              <a:t>].[</a:t>
            </a:r>
            <a:r>
              <a:rPr lang="en-US" dirty="0" err="1" smtClean="0"/>
              <a:t>TableName</a:t>
            </a:r>
            <a:r>
              <a:rPr lang="en-US" dirty="0" smtClean="0"/>
              <a:t>] REBUILD;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Reorganize :</a:t>
            </a:r>
            <a:br>
              <a:rPr lang="en-US" dirty="0" smtClean="0"/>
            </a:br>
            <a:r>
              <a:rPr lang="en-US" dirty="0" smtClean="0"/>
              <a:t>ALTER INDEX [</a:t>
            </a:r>
            <a:r>
              <a:rPr lang="en-US" dirty="0" err="1" smtClean="0"/>
              <a:t>IndexName</a:t>
            </a:r>
            <a:r>
              <a:rPr lang="en-US" dirty="0" smtClean="0"/>
              <a:t>] ON [</a:t>
            </a:r>
            <a:r>
              <a:rPr lang="en-US" dirty="0" err="1" smtClean="0"/>
              <a:t>SchemaName</a:t>
            </a:r>
            <a:r>
              <a:rPr lang="en-US" dirty="0" smtClean="0"/>
              <a:t>].[</a:t>
            </a:r>
            <a:r>
              <a:rPr lang="en-US" dirty="0" err="1" smtClean="0"/>
              <a:t>TableName</a:t>
            </a:r>
            <a:r>
              <a:rPr lang="en-US" dirty="0" smtClean="0"/>
              <a:t>] REORGANIZE;</a:t>
            </a:r>
            <a:endParaRPr lang="cs-CZ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Rebuild</a:t>
            </a:r>
            <a:r>
              <a:rPr lang="cs-CZ" sz="2400" dirty="0" smtClean="0"/>
              <a:t> = drop a znovuvytvoření indexu</a:t>
            </a:r>
          </a:p>
          <a:p>
            <a:pPr>
              <a:buNone/>
            </a:pPr>
            <a:r>
              <a:rPr lang="cs-CZ" sz="2400" dirty="0" err="1" smtClean="0"/>
              <a:t>Reorganize</a:t>
            </a:r>
            <a:r>
              <a:rPr lang="cs-CZ" sz="2400" dirty="0" smtClean="0"/>
              <a:t> – tabulku lze během operace používat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Statistical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in a </a:t>
            </a:r>
            <a:r>
              <a:rPr lang="cs-CZ" dirty="0" err="1" smtClean="0"/>
              <a:t>column</a:t>
            </a:r>
            <a:r>
              <a:rPr lang="cs-CZ" dirty="0" smtClean="0"/>
              <a:t> – </a:t>
            </a:r>
            <a:r>
              <a:rPr lang="cs-CZ" dirty="0" err="1" smtClean="0"/>
              <a:t>used</a:t>
            </a:r>
            <a:r>
              <a:rPr lang="cs-CZ" dirty="0" smtClean="0"/>
              <a:t> by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optimizer</a:t>
            </a:r>
            <a:r>
              <a:rPr lang="cs-CZ" dirty="0" smtClean="0"/>
              <a:t> to </a:t>
            </a:r>
            <a:r>
              <a:rPr lang="cs-CZ" dirty="0" err="1" smtClean="0"/>
              <a:t>estimate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smtClean="0"/>
              <a:t>using</a:t>
            </a:r>
            <a:r>
              <a:rPr lang="cs-CZ" dirty="0" smtClean="0"/>
              <a:t> index</a:t>
            </a:r>
          </a:p>
          <a:p>
            <a:r>
              <a:rPr lang="cs-CZ" dirty="0" smtClean="0"/>
              <a:t>Histogram</a:t>
            </a:r>
          </a:p>
          <a:p>
            <a:r>
              <a:rPr lang="cs-CZ" dirty="0" smtClean="0"/>
              <a:t>AUTO_CREATE_STATISTICS = ON/OFF</a:t>
            </a:r>
          </a:p>
          <a:p>
            <a:r>
              <a:rPr lang="cs-CZ" dirty="0" smtClean="0"/>
              <a:t>UPDATE STATISTICS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_</a:t>
            </a:r>
            <a:r>
              <a:rPr lang="cs-CZ" dirty="0" err="1" smtClean="0"/>
              <a:t>autostats</a:t>
            </a:r>
            <a:endParaRPr lang="cs-CZ" dirty="0" smtClean="0"/>
          </a:p>
          <a:p>
            <a:r>
              <a:rPr lang="cs-CZ" dirty="0" err="1" smtClean="0"/>
              <a:t>Sys.cats</a:t>
            </a:r>
            <a:r>
              <a:rPr lang="cs-CZ" dirty="0" smtClean="0"/>
              <a:t> – </a:t>
            </a:r>
            <a:r>
              <a:rPr lang="cs-CZ" dirty="0" err="1" smtClean="0"/>
              <a:t>tables</a:t>
            </a:r>
            <a:endParaRPr lang="cs-CZ" dirty="0" smtClean="0"/>
          </a:p>
          <a:p>
            <a:r>
              <a:rPr lang="cs-CZ" dirty="0" err="1" smtClean="0"/>
              <a:t>Sys.stat</a:t>
            </a:r>
            <a:r>
              <a:rPr lang="cs-CZ" dirty="0" smtClean="0"/>
              <a:t>_</a:t>
            </a:r>
            <a:r>
              <a:rPr lang="cs-CZ" dirty="0" err="1" smtClean="0"/>
              <a:t>columns</a:t>
            </a:r>
            <a:r>
              <a:rPr lang="cs-CZ" dirty="0" smtClean="0"/>
              <a:t> – </a:t>
            </a:r>
            <a:r>
              <a:rPr lang="cs-CZ" dirty="0" err="1" smtClean="0"/>
              <a:t>row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sys.cats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B-</a:t>
            </a:r>
            <a:r>
              <a:rPr lang="cs-CZ" dirty="0" err="1" smtClean="0"/>
              <a:t>tree</a:t>
            </a:r>
            <a:endParaRPr lang="cs-CZ" dirty="0" smtClean="0"/>
          </a:p>
          <a:p>
            <a:pPr lvl="1"/>
            <a:r>
              <a:rPr lang="cs-CZ" dirty="0" smtClean="0"/>
              <a:t>Kořen (</a:t>
            </a:r>
            <a:r>
              <a:rPr lang="cs-CZ" dirty="0" err="1" smtClean="0"/>
              <a:t>root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Nula nebo několik </a:t>
            </a:r>
            <a:r>
              <a:rPr lang="cs-CZ" dirty="0" err="1" smtClean="0"/>
              <a:t>intermediate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 smtClean="0"/>
          </a:p>
          <a:p>
            <a:pPr lvl="1"/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– </a:t>
            </a:r>
            <a:r>
              <a:rPr lang="cs-CZ" dirty="0" err="1" smtClean="0"/>
              <a:t>entries</a:t>
            </a:r>
            <a:r>
              <a:rPr lang="cs-CZ" dirty="0" smtClean="0"/>
              <a:t> in </a:t>
            </a:r>
            <a:r>
              <a:rPr lang="cs-CZ" dirty="0" err="1" smtClean="0"/>
              <a:t>sorted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corresponed</a:t>
            </a:r>
            <a:r>
              <a:rPr lang="cs-CZ" dirty="0" smtClean="0"/>
              <a:t> to data</a:t>
            </a:r>
          </a:p>
          <a:p>
            <a:pPr lvl="1"/>
            <a:r>
              <a:rPr lang="cs-CZ" dirty="0" smtClean="0"/>
              <a:t>http://www.</a:t>
            </a:r>
            <a:r>
              <a:rPr lang="cs-CZ" dirty="0" err="1" smtClean="0"/>
              <a:t>bluerwhite.org</a:t>
            </a:r>
            <a:r>
              <a:rPr lang="cs-CZ" dirty="0" smtClean="0"/>
              <a:t>/</a:t>
            </a:r>
            <a:r>
              <a:rPr lang="cs-CZ" dirty="0" err="1" smtClean="0"/>
              <a:t>btree</a:t>
            </a:r>
            <a:r>
              <a:rPr lang="cs-CZ" smtClean="0"/>
              <a:t>/</a:t>
            </a:r>
            <a:endParaRPr lang="cs-CZ" dirty="0" smtClean="0"/>
          </a:p>
          <a:p>
            <a:r>
              <a:rPr lang="cs-CZ" dirty="0" err="1" smtClean="0"/>
              <a:t>Hash</a:t>
            </a:r>
            <a:r>
              <a:rPr lang="cs-CZ" dirty="0" smtClean="0"/>
              <a:t> – jen některé </a:t>
            </a:r>
            <a:r>
              <a:rPr lang="cs-CZ" dirty="0" err="1" smtClean="0"/>
              <a:t>db</a:t>
            </a:r>
            <a:r>
              <a:rPr lang="cs-CZ" dirty="0" smtClean="0"/>
              <a:t> a v některých případech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Level</a:t>
            </a:r>
            <a:endParaRPr lang="cs-CZ" dirty="0" smtClean="0"/>
          </a:p>
          <a:p>
            <a:pPr lvl="1"/>
            <a:r>
              <a:rPr lang="cs-CZ" dirty="0" smtClean="0"/>
              <a:t>Server</a:t>
            </a:r>
          </a:p>
          <a:p>
            <a:pPr lvl="1"/>
            <a:r>
              <a:rPr lang="cs-CZ" dirty="0" err="1" smtClean="0"/>
              <a:t>Database</a:t>
            </a:r>
            <a:endParaRPr lang="cs-CZ" dirty="0" smtClean="0"/>
          </a:p>
          <a:p>
            <a:pPr lvl="1"/>
            <a:r>
              <a:rPr lang="cs-CZ" dirty="0" smtClean="0"/>
              <a:t>Table (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 DATABASEPROPERTYEX(‘TEMPDB’,‘COLLATION’)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object_name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object_id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 as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name As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ColName,collation_name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sys.columns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object_id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= 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object_id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testcollate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’)</a:t>
            </a:r>
          </a:p>
          <a:p>
            <a:pPr>
              <a:buNone/>
            </a:pPr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B-strom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26" name="AutoShape 2" descr="Výsledek obrázku pro SQL Server B-tree inde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Výsledek obrázku pro SQL Server B-tree 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3" y="1700808"/>
            <a:ext cx="6781511" cy="4662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Strom je </a:t>
            </a:r>
            <a:r>
              <a:rPr lang="cs-CZ" dirty="0" smtClean="0"/>
              <a:t>speciální typ </a:t>
            </a:r>
            <a:r>
              <a:rPr lang="cs-CZ" dirty="0" smtClean="0"/>
              <a:t>orientovaného grafu</a:t>
            </a:r>
            <a:r>
              <a:rPr lang="cs-CZ" dirty="0" smtClean="0"/>
              <a:t>, ve kterém neexistují </a:t>
            </a:r>
            <a:r>
              <a:rPr lang="cs-CZ" dirty="0" smtClean="0"/>
              <a:t>cykly</a:t>
            </a:r>
          </a:p>
          <a:p>
            <a:endParaRPr lang="cs-CZ" dirty="0" smtClean="0"/>
          </a:p>
          <a:p>
            <a:r>
              <a:rPr lang="cs-CZ" dirty="0" smtClean="0"/>
              <a:t>Orientovaný </a:t>
            </a:r>
            <a:r>
              <a:rPr lang="cs-CZ" dirty="0" smtClean="0"/>
              <a:t>graf je </a:t>
            </a:r>
            <a:r>
              <a:rPr lang="cs-CZ" dirty="0" smtClean="0"/>
              <a:t>datová struktura obsahující konečnou množinu </a:t>
            </a:r>
            <a:r>
              <a:rPr lang="cs-CZ" dirty="0" smtClean="0"/>
              <a:t>hran; </a:t>
            </a:r>
            <a:r>
              <a:rPr lang="cs-CZ" dirty="0" smtClean="0"/>
              <a:t>hrany jsou </a:t>
            </a:r>
            <a:r>
              <a:rPr lang="cs-CZ" smtClean="0"/>
              <a:t>uspořádané </a:t>
            </a:r>
            <a:r>
              <a:rPr lang="cs-CZ" smtClean="0"/>
              <a:t>páry uzlů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Clustrovaný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clustered</a:t>
            </a:r>
            <a:r>
              <a:rPr lang="cs-CZ" dirty="0" smtClean="0"/>
              <a:t> index – </a:t>
            </a:r>
            <a:r>
              <a:rPr lang="cs-CZ" dirty="0" err="1" smtClean="0"/>
              <a:t>clustering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endParaRPr lang="cs-CZ" dirty="0" smtClean="0"/>
          </a:p>
          <a:p>
            <a:r>
              <a:rPr lang="cs-CZ" dirty="0" smtClean="0"/>
              <a:t>SQL server setřídí data v tabulce podle </a:t>
            </a:r>
            <a:r>
              <a:rPr lang="cs-CZ" dirty="0" err="1" smtClean="0"/>
              <a:t>clustering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endParaRPr lang="cs-CZ" dirty="0" smtClean="0"/>
          </a:p>
          <a:p>
            <a:r>
              <a:rPr lang="cs-CZ" dirty="0" err="1"/>
              <a:t>L</a:t>
            </a:r>
            <a:r>
              <a:rPr lang="cs-CZ" dirty="0" err="1" smtClean="0"/>
              <a:t>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CI - data v tabulce</a:t>
            </a:r>
          </a:p>
          <a:p>
            <a:r>
              <a:rPr lang="cs-CZ" dirty="0" smtClean="0"/>
              <a:t>CI nemusí být vždy </a:t>
            </a:r>
            <a:r>
              <a:rPr lang="cs-CZ" dirty="0" err="1" smtClean="0"/>
              <a:t>primarní</a:t>
            </a:r>
            <a:r>
              <a:rPr lang="cs-CZ" dirty="0" smtClean="0"/>
              <a:t> klíč!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indexu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CREATE UNIQUE/CLUSTERED/NONCLUSTERED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INDEX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  ON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column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ASC/DESC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     [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OPTION ]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         [ON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partition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scheme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klíč a </a:t>
            </a:r>
            <a:r>
              <a:rPr lang="cs-CZ" dirty="0" err="1" smtClean="0"/>
              <a:t>Unique</a:t>
            </a:r>
            <a:r>
              <a:rPr lang="cs-CZ" dirty="0" smtClean="0"/>
              <a:t> </a:t>
            </a:r>
            <a:r>
              <a:rPr lang="cs-CZ" dirty="0" err="1" smtClean="0"/>
              <a:t>constraints</a:t>
            </a:r>
            <a:r>
              <a:rPr lang="cs-CZ" dirty="0" smtClean="0"/>
              <a:t> jsou implementovány jako </a:t>
            </a:r>
            <a:r>
              <a:rPr lang="cs-CZ" dirty="0" err="1" smtClean="0"/>
              <a:t>unique</a:t>
            </a:r>
            <a:r>
              <a:rPr lang="cs-CZ" dirty="0" smtClean="0"/>
              <a:t> index</a:t>
            </a:r>
          </a:p>
          <a:p>
            <a:r>
              <a:rPr lang="cs-CZ" dirty="0" smtClean="0"/>
              <a:t>Objekt – tabulka nebo  </a:t>
            </a:r>
            <a:r>
              <a:rPr lang="cs-CZ" dirty="0" err="1" smtClean="0"/>
              <a:t>view</a:t>
            </a:r>
            <a:endParaRPr lang="cs-CZ" dirty="0" smtClean="0"/>
          </a:p>
          <a:p>
            <a:r>
              <a:rPr lang="cs-CZ" dirty="0" err="1" smtClean="0"/>
              <a:t>Nonclustering</a:t>
            </a:r>
            <a:r>
              <a:rPr lang="cs-CZ" dirty="0" smtClean="0"/>
              <a:t> – 249 na tabulce; struktura B–stromu - </a:t>
            </a:r>
            <a:r>
              <a:rPr lang="cs-CZ" dirty="0" err="1" smtClean="0"/>
              <a:t>leaf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obsahuje ukazatel na data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indexů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Composite</a:t>
            </a:r>
            <a:r>
              <a:rPr lang="cs-CZ" dirty="0" smtClean="0"/>
              <a:t> – nad více sloupci</a:t>
            </a:r>
          </a:p>
          <a:p>
            <a:r>
              <a:rPr lang="cs-CZ" dirty="0" err="1" smtClean="0"/>
              <a:t>Unique</a:t>
            </a:r>
            <a:endParaRPr lang="cs-CZ" dirty="0" smtClean="0"/>
          </a:p>
          <a:p>
            <a:r>
              <a:rPr lang="cs-CZ" dirty="0" err="1" smtClean="0"/>
              <a:t>Covering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Covering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Index, který poskytne data dotazu, aniž by musela být čtena tabulka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490</Words>
  <Application>Microsoft Office PowerPoint</Application>
  <PresentationFormat>Předvádění na obrazovce (4:3)</PresentationFormat>
  <Paragraphs>102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Databázové systémy přednáška 6 – Indexy</vt:lpstr>
      <vt:lpstr>Indexy</vt:lpstr>
      <vt:lpstr>B-strom</vt:lpstr>
      <vt:lpstr>Strom</vt:lpstr>
      <vt:lpstr>Clustrovaný Index</vt:lpstr>
      <vt:lpstr>Vytvoření indexu</vt:lpstr>
      <vt:lpstr>Poznámky</vt:lpstr>
      <vt:lpstr>Typy indexů</vt:lpstr>
      <vt:lpstr>Covering Index</vt:lpstr>
      <vt:lpstr>Výběr indexu</vt:lpstr>
      <vt:lpstr>Options</vt:lpstr>
      <vt:lpstr>Disabling Index</vt:lpstr>
      <vt:lpstr>Administrace indexů</vt:lpstr>
      <vt:lpstr>Best practices</vt:lpstr>
      <vt:lpstr>Fragmentace indexu</vt:lpstr>
      <vt:lpstr>Nalezení hodnoty Fill Factor</vt:lpstr>
      <vt:lpstr>Detekce fragmentace</vt:lpstr>
      <vt:lpstr>Reorganize a Rebuild Index</vt:lpstr>
      <vt:lpstr>Statistiky</vt:lpstr>
      <vt:lpstr>Collation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76</cp:revision>
  <dcterms:created xsi:type="dcterms:W3CDTF">2016-09-11T12:48:50Z</dcterms:created>
  <dcterms:modified xsi:type="dcterms:W3CDTF">2016-11-03T20:28:11Z</dcterms:modified>
</cp:coreProperties>
</file>